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75" r:id="rId4"/>
    <p:sldId id="257" r:id="rId5"/>
    <p:sldId id="258" r:id="rId6"/>
    <p:sldId id="276" r:id="rId7"/>
    <p:sldId id="277" r:id="rId8"/>
    <p:sldId id="278" r:id="rId9"/>
    <p:sldId id="279" r:id="rId10"/>
    <p:sldId id="260" r:id="rId11"/>
    <p:sldId id="272" r:id="rId12"/>
    <p:sldId id="273" r:id="rId13"/>
    <p:sldId id="261" r:id="rId14"/>
    <p:sldId id="280" r:id="rId15"/>
    <p:sldId id="281" r:id="rId16"/>
    <p:sldId id="263" r:id="rId17"/>
    <p:sldId id="282" r:id="rId18"/>
    <p:sldId id="283" r:id="rId19"/>
    <p:sldId id="284" r:id="rId20"/>
    <p:sldId id="266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>
      <p:cViewPr varScale="1">
        <p:scale>
          <a:sx n="69" d="100"/>
          <a:sy n="69" d="100"/>
        </p:scale>
        <p:origin x="-13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83FB9-3AF4-4E75-9134-9D1BD8590646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BA91B-B406-4F0B-99AD-3465F0C9F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45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A91B-B406-4F0B-99AD-3465F0C9FFF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1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98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82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52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81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81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50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83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141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4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02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54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t="-2000" r="-1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4A425-98F3-44EB-97C0-4EE425EC50C0}" type="datetimeFigureOut">
              <a:rPr lang="fr-FR" smtClean="0"/>
              <a:t>12/02/2014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53EE5-E11F-4F1B-9DA6-B8345EC7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277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18" y="620688"/>
            <a:ext cx="3809524" cy="38095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132856"/>
            <a:ext cx="4761905" cy="143492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0" y="443021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 </a:t>
            </a:r>
            <a:endParaRPr lang="en-US" sz="2400" dirty="0">
              <a:solidFill>
                <a:srgbClr val="8B0000"/>
              </a:solidFill>
              <a:latin typeface="Washington Text" panose="02000505020000020003" pitchFamily="2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A95-B8AB-40C2-B90A-C19BA09716C5}" type="datetime1">
              <a:rPr lang="fr-FR" sz="1400" smtClean="0">
                <a:solidFill>
                  <a:srgbClr val="8B0000"/>
                </a:solidFill>
              </a:rPr>
              <a:t>12/02/2014</a:t>
            </a:fld>
            <a:endParaRPr lang="fr-FR" sz="1400" dirty="0">
              <a:solidFill>
                <a:srgbClr val="8B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39752" y="6093296"/>
            <a:ext cx="4320480" cy="365125"/>
          </a:xfrm>
        </p:spPr>
        <p:txBody>
          <a:bodyPr/>
          <a:lstStyle/>
          <a:p>
            <a:r>
              <a:rPr lang="fr-FR" sz="1800" dirty="0" smtClean="0">
                <a:solidFill>
                  <a:srgbClr val="8B0000"/>
                </a:solidFill>
              </a:rPr>
              <a:t>Adrien CANUEL, Florian LUGOU, Elsa MPONDO-DIKA</a:t>
            </a:r>
            <a:endParaRPr lang="fr-FR" sz="1800" dirty="0">
              <a:solidFill>
                <a:srgbClr val="8B0000"/>
              </a:solidFill>
            </a:endParaRPr>
          </a:p>
        </p:txBody>
      </p:sp>
      <p:pic>
        <p:nvPicPr>
          <p:cNvPr id="1026" name="Picture 2" descr="http://esplabpc1.epfl.ch/mics-uwb/EURECOM_logo_300dpi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80" y="5013176"/>
            <a:ext cx="1800000" cy="8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B0000"/>
                </a:solidFill>
                <a:latin typeface="MiddleSaxonyText" panose="00000400000000000000" pitchFamily="2" charset="0"/>
              </a:rPr>
              <a:t>UI </a:t>
            </a:r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Design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53940" r="6228" b="11111"/>
          <a:stretch/>
        </p:blipFill>
        <p:spPr>
          <a:xfrm>
            <a:off x="251520" y="2894081"/>
            <a:ext cx="2664295" cy="1779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34547" r="4546" b="19595"/>
          <a:stretch/>
        </p:blipFill>
        <p:spPr>
          <a:xfrm>
            <a:off x="3131840" y="1321541"/>
            <a:ext cx="2950484" cy="24623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50000" r="5219" b="5657"/>
          <a:stretch/>
        </p:blipFill>
        <p:spPr>
          <a:xfrm>
            <a:off x="3131840" y="3931886"/>
            <a:ext cx="2950484" cy="24165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2" name="Groupe 11"/>
          <p:cNvGrpSpPr/>
          <p:nvPr/>
        </p:nvGrpSpPr>
        <p:grpSpPr>
          <a:xfrm>
            <a:off x="6270995" y="188640"/>
            <a:ext cx="2642400" cy="3551462"/>
            <a:chOff x="6270995" y="188640"/>
            <a:chExt cx="2642400" cy="3551462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4" t="16768" r="5555" b="25049"/>
            <a:stretch/>
          </p:blipFill>
          <p:spPr>
            <a:xfrm>
              <a:off x="6270995" y="188640"/>
              <a:ext cx="2642400" cy="28936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8" t="83479" r="5893" b="3232"/>
            <a:stretch/>
          </p:blipFill>
          <p:spPr>
            <a:xfrm>
              <a:off x="6270995" y="3074128"/>
              <a:ext cx="2642400" cy="66597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5" name="Groupe 14"/>
          <p:cNvGrpSpPr/>
          <p:nvPr/>
        </p:nvGrpSpPr>
        <p:grpSpPr>
          <a:xfrm>
            <a:off x="6284754" y="4077072"/>
            <a:ext cx="2642400" cy="2608603"/>
            <a:chOff x="6270995" y="3814925"/>
            <a:chExt cx="2642400" cy="2608603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2" t="25656" r="5556" b="40202"/>
            <a:stretch/>
          </p:blipFill>
          <p:spPr>
            <a:xfrm>
              <a:off x="6270995" y="3814925"/>
              <a:ext cx="2642400" cy="171756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3" t="70707" r="6228" b="11717"/>
            <a:stretch/>
          </p:blipFill>
          <p:spPr>
            <a:xfrm>
              <a:off x="6270995" y="5532486"/>
              <a:ext cx="2642400" cy="89104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17" name="Virage 16"/>
          <p:cNvSpPr/>
          <p:nvPr/>
        </p:nvSpPr>
        <p:spPr>
          <a:xfrm>
            <a:off x="1346651" y="2132856"/>
            <a:ext cx="1548173" cy="563877"/>
          </a:xfrm>
          <a:prstGeom prst="bentArrow">
            <a:avLst/>
          </a:prstGeom>
          <a:solidFill>
            <a:srgbClr val="8B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Virage 17"/>
          <p:cNvSpPr/>
          <p:nvPr/>
        </p:nvSpPr>
        <p:spPr>
          <a:xfrm flipV="1">
            <a:off x="1380009" y="4858214"/>
            <a:ext cx="1548173" cy="563877"/>
          </a:xfrm>
          <a:prstGeom prst="bentArrow">
            <a:avLst/>
          </a:prstGeom>
          <a:solidFill>
            <a:srgbClr val="8B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27584" y="1412776"/>
            <a:ext cx="129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GM</a:t>
            </a:r>
            <a:endParaRPr lang="fr-FR" sz="2400" dirty="0">
              <a:solidFill>
                <a:srgbClr val="8B0000"/>
              </a:solidFill>
              <a:latin typeface="Washington Text" panose="02000505020000020003" pitchFamily="2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27583" y="5609967"/>
            <a:ext cx="129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Player</a:t>
            </a:r>
            <a:endParaRPr lang="fr-FR" sz="2400" dirty="0">
              <a:latin typeface="Washington Text" panose="02000505020000020003" pitchFamily="2" charset="0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149971" y="1321541"/>
            <a:ext cx="936104" cy="32206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4139030" y="4351639"/>
            <a:ext cx="936104" cy="32206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7124143" y="332656"/>
            <a:ext cx="936104" cy="43204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137902" y="6071632"/>
            <a:ext cx="936104" cy="43204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6660232" y="1468866"/>
            <a:ext cx="1800199" cy="43204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6705854" y="4296648"/>
            <a:ext cx="1800199" cy="43204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4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323528" y="188640"/>
            <a:ext cx="2642400" cy="3551462"/>
            <a:chOff x="6270995" y="188640"/>
            <a:chExt cx="2642400" cy="35514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4" t="16768" r="5555" b="25049"/>
            <a:stretch/>
          </p:blipFill>
          <p:spPr>
            <a:xfrm>
              <a:off x="6270995" y="188640"/>
              <a:ext cx="2642400" cy="28936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8" t="83479" r="5893" b="3232"/>
            <a:stretch/>
          </p:blipFill>
          <p:spPr>
            <a:xfrm>
              <a:off x="6270995" y="3074128"/>
              <a:ext cx="2642400" cy="66597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6" name="Groupe 5"/>
          <p:cNvGrpSpPr/>
          <p:nvPr/>
        </p:nvGrpSpPr>
        <p:grpSpPr>
          <a:xfrm>
            <a:off x="323528" y="3861048"/>
            <a:ext cx="2642400" cy="2608603"/>
            <a:chOff x="6270995" y="3814925"/>
            <a:chExt cx="2642400" cy="2608603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2" t="25656" r="5556" b="40202"/>
            <a:stretch/>
          </p:blipFill>
          <p:spPr>
            <a:xfrm>
              <a:off x="6270995" y="3814925"/>
              <a:ext cx="2642400" cy="171756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3" t="70707" r="6228" b="11717"/>
            <a:stretch/>
          </p:blipFill>
          <p:spPr>
            <a:xfrm>
              <a:off x="6270995" y="5532486"/>
              <a:ext cx="2642400" cy="89104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10" name="Flèche droite 9"/>
          <p:cNvSpPr/>
          <p:nvPr/>
        </p:nvSpPr>
        <p:spPr>
          <a:xfrm>
            <a:off x="3069443" y="5088781"/>
            <a:ext cx="309928" cy="174276"/>
          </a:xfrm>
          <a:prstGeom prst="rightArrow">
            <a:avLst/>
          </a:prstGeom>
          <a:solidFill>
            <a:srgbClr val="8B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>
            <a:off x="3051886" y="3266873"/>
            <a:ext cx="309928" cy="174276"/>
          </a:xfrm>
          <a:prstGeom prst="rightArrow">
            <a:avLst/>
          </a:prstGeom>
          <a:solidFill>
            <a:srgbClr val="8B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1"/>
          </p:cNvCxnSpPr>
          <p:nvPr/>
        </p:nvCxnSpPr>
        <p:spPr>
          <a:xfrm>
            <a:off x="3051886" y="3354011"/>
            <a:ext cx="3565891" cy="2246013"/>
          </a:xfrm>
          <a:prstGeom prst="straightConnector1">
            <a:avLst/>
          </a:prstGeom>
          <a:ln w="28575">
            <a:solidFill>
              <a:srgbClr val="8B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9" idx="3"/>
            <a:endCxn id="12" idx="1"/>
          </p:cNvCxnSpPr>
          <p:nvPr/>
        </p:nvCxnSpPr>
        <p:spPr>
          <a:xfrm>
            <a:off x="5865587" y="5175919"/>
            <a:ext cx="502523" cy="848211"/>
          </a:xfrm>
          <a:prstGeom prst="straightConnector1">
            <a:avLst/>
          </a:prstGeom>
          <a:ln w="28575">
            <a:solidFill>
              <a:srgbClr val="8B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42626" r="6229" b="40404"/>
          <a:stretch/>
        </p:blipFill>
        <p:spPr>
          <a:xfrm>
            <a:off x="3417315" y="4775812"/>
            <a:ext cx="2448272" cy="8002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31" name="Groupe 30"/>
          <p:cNvGrpSpPr/>
          <p:nvPr/>
        </p:nvGrpSpPr>
        <p:grpSpPr>
          <a:xfrm>
            <a:off x="6368110" y="5707544"/>
            <a:ext cx="2642400" cy="633171"/>
            <a:chOff x="6414131" y="4856170"/>
            <a:chExt cx="2642400" cy="63317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58" t="40909" r="35853" b="48667"/>
            <a:stretch/>
          </p:blipFill>
          <p:spPr>
            <a:xfrm>
              <a:off x="6414131" y="4856170"/>
              <a:ext cx="2642400" cy="63317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3" name="Ellipse 22"/>
            <p:cNvSpPr/>
            <p:nvPr/>
          </p:nvSpPr>
          <p:spPr>
            <a:xfrm>
              <a:off x="6414132" y="5013175"/>
              <a:ext cx="2550356" cy="4761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6445070" y="2887089"/>
            <a:ext cx="2381229" cy="2439901"/>
            <a:chOff x="3468949" y="335364"/>
            <a:chExt cx="2381229" cy="2439901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9" t="15353" r="2862" b="35151"/>
            <a:stretch/>
          </p:blipFill>
          <p:spPr>
            <a:xfrm>
              <a:off x="3468950" y="495676"/>
              <a:ext cx="2381228" cy="227958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4" name="Ellipse 23"/>
            <p:cNvSpPr/>
            <p:nvPr/>
          </p:nvSpPr>
          <p:spPr>
            <a:xfrm rot="5400000">
              <a:off x="3201792" y="602521"/>
              <a:ext cx="1302812" cy="768497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Connecteur droit avec flèche 25"/>
          <p:cNvCxnSpPr/>
          <p:nvPr/>
        </p:nvCxnSpPr>
        <p:spPr>
          <a:xfrm>
            <a:off x="2965928" y="2775265"/>
            <a:ext cx="3402183" cy="1301807"/>
          </a:xfrm>
          <a:prstGeom prst="straightConnector1">
            <a:avLst/>
          </a:prstGeom>
          <a:ln w="28575">
            <a:solidFill>
              <a:srgbClr val="8B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84040" r="7469" b="3839"/>
          <a:stretch/>
        </p:blipFill>
        <p:spPr>
          <a:xfrm>
            <a:off x="3443132" y="3124402"/>
            <a:ext cx="2396637" cy="5654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3" t="9394" r="13939" b="29758"/>
          <a:stretch/>
        </p:blipFill>
        <p:spPr>
          <a:xfrm>
            <a:off x="3538377" y="199015"/>
            <a:ext cx="5337438" cy="26424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507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7" t="76267" r="35851" b="14988"/>
          <a:stretch/>
        </p:blipFill>
        <p:spPr>
          <a:xfrm>
            <a:off x="271109" y="1627522"/>
            <a:ext cx="901073" cy="4433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" t="17615" r="5892" b="37576"/>
          <a:stretch/>
        </p:blipFill>
        <p:spPr>
          <a:xfrm>
            <a:off x="1331640" y="739161"/>
            <a:ext cx="2642400" cy="22200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52533" r="9769" b="36258"/>
          <a:stretch/>
        </p:blipFill>
        <p:spPr>
          <a:xfrm>
            <a:off x="5475668" y="198594"/>
            <a:ext cx="2369128" cy="5574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1" t="85966" r="29004" b="3839"/>
          <a:stretch/>
        </p:blipFill>
        <p:spPr>
          <a:xfrm>
            <a:off x="271109" y="4509120"/>
            <a:ext cx="1149926" cy="4755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31939" r="15000" b="10606"/>
          <a:stretch/>
        </p:blipFill>
        <p:spPr>
          <a:xfrm>
            <a:off x="4283968" y="847090"/>
            <a:ext cx="4752528" cy="22530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38" r="21562" b="2309"/>
          <a:stretch/>
        </p:blipFill>
        <p:spPr>
          <a:xfrm rot="16200000">
            <a:off x="3491582" y="1683057"/>
            <a:ext cx="3227575" cy="65393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856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Use Case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Group of friends wants to play at Warhammer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Game master create game and send number to all players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Players join the game and start creating their characters, then play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Active chat and intense battle</a:t>
            </a:r>
          </a:p>
        </p:txBody>
      </p:sp>
    </p:spTree>
    <p:extLst>
      <p:ext uri="{BB962C8B-B14F-4D97-AF65-F5344CB8AC3E}">
        <p14:creationId xmlns:p14="http://schemas.microsoft.com/office/powerpoint/2010/main" val="188686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Methodology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Software: model, view, </a:t>
            </a: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controller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Group work: versioning with </a:t>
            </a:r>
            <a:r>
              <a:rPr lang="en-US" dirty="0" err="1">
                <a:solidFill>
                  <a:srgbClr val="8B0000"/>
                </a:solidFill>
                <a:latin typeface="Washington Text" panose="02000505020000020003" pitchFamily="2" charset="0"/>
              </a:rPr>
              <a:t>G</a:t>
            </a:r>
            <a:r>
              <a:rPr lang="en-US" dirty="0" err="1" smtClean="0">
                <a:solidFill>
                  <a:srgbClr val="8B0000"/>
                </a:solidFill>
                <a:latin typeface="Washington Text" panose="02000505020000020003" pitchFamily="2" charset="0"/>
              </a:rPr>
              <a:t>it</a:t>
            </a:r>
            <a:endParaRPr lang="en-US" dirty="0" smtClean="0">
              <a:solidFill>
                <a:srgbClr val="8B0000"/>
              </a:solidFill>
              <a:latin typeface="Washington Text" panose="02000505020000020003" pitchFamily="2" charset="0"/>
            </a:endParaRP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Functionality testing, black box testing</a:t>
            </a:r>
            <a:endParaRPr lang="fr-FR" dirty="0">
              <a:latin typeface="Washington Text" panose="02000505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Management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Group democratic decision making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One release, alpha version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Internal tests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Task attribution: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Adrien: core development (model)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Florian: core development (network, controller, battle interface)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Elsa: UI designer</a:t>
            </a:r>
            <a:endParaRPr lang="fr-FR" dirty="0">
              <a:solidFill>
                <a:srgbClr val="8B0000"/>
              </a:solidFill>
              <a:latin typeface="Washington Text" panose="02000505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7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Project Advancement</a:t>
            </a:r>
            <a:endParaRPr lang="en-US" dirty="0">
              <a:solidFill>
                <a:srgbClr val="8B0000"/>
              </a:solidFill>
              <a:latin typeface="MiddleSaxonyText" panose="000004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Done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Log 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Character creation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Battle interface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Chat room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Half-done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Skills tests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Utility button (avoid going back to menu)</a:t>
            </a:r>
          </a:p>
        </p:txBody>
      </p:sp>
    </p:spTree>
    <p:extLst>
      <p:ext uri="{BB962C8B-B14F-4D97-AF65-F5344CB8AC3E}">
        <p14:creationId xmlns:p14="http://schemas.microsoft.com/office/powerpoint/2010/main" val="238790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Project Advancement</a:t>
            </a:r>
            <a:endParaRPr lang="en-US" dirty="0">
              <a:solidFill>
                <a:srgbClr val="8B0000"/>
              </a:solidFill>
              <a:latin typeface="MiddleSaxonyText" panose="000004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Not done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Map creation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Read/Write 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Character evolution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Disconnection/Reconnection    power saving </a:t>
            </a:r>
            <a:endParaRPr lang="en-US" dirty="0">
              <a:solidFill>
                <a:srgbClr val="8B0000"/>
              </a:solidFill>
              <a:latin typeface="Washington Text" panose="02000505020000020003" pitchFamily="2" charset="0"/>
            </a:endParaRP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In a perfect world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Talents and other rules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Shops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Cities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Heavy load on server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5233392" y="3645024"/>
            <a:ext cx="288032" cy="0"/>
          </a:xfrm>
          <a:prstGeom prst="straightConnector1">
            <a:avLst/>
          </a:prstGeom>
          <a:ln w="28575">
            <a:solidFill>
              <a:srgbClr val="8B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8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Project Advancement</a:t>
            </a:r>
            <a:endParaRPr lang="en-US" dirty="0">
              <a:solidFill>
                <a:srgbClr val="8B0000"/>
              </a:solidFill>
              <a:latin typeface="MiddleSaxonyText" panose="000004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Not done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Map creation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Read/Write 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Character evolution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Disconnection/Reconnection    power saving </a:t>
            </a:r>
            <a:endParaRPr lang="en-US" dirty="0">
              <a:solidFill>
                <a:srgbClr val="8B0000"/>
              </a:solidFill>
              <a:latin typeface="Washington Text" panose="02000505020000020003" pitchFamily="2" charset="0"/>
            </a:endParaRP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In a perfect world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Talents and other rules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Shops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Cities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Heavy load on server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5233392" y="3645024"/>
            <a:ext cx="288032" cy="0"/>
          </a:xfrm>
          <a:prstGeom prst="straightConnector1">
            <a:avLst/>
          </a:prstGeom>
          <a:ln w="28575">
            <a:solidFill>
              <a:srgbClr val="8B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41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References</a:t>
            </a:r>
            <a:endParaRPr lang="en-US" dirty="0">
              <a:solidFill>
                <a:srgbClr val="8B0000"/>
              </a:solidFill>
              <a:latin typeface="MiddleSaxonyText" panose="000004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Warhammer rule book</a:t>
            </a:r>
          </a:p>
          <a:p>
            <a:r>
              <a:rPr lang="en-US" dirty="0">
                <a:solidFill>
                  <a:srgbClr val="8B0000"/>
                </a:solidFill>
                <a:latin typeface="Washington Text" panose="02000505020000020003" pitchFamily="2" charset="0"/>
              </a:rPr>
              <a:t>http://developer.android.com</a:t>
            </a:r>
            <a:endParaRPr lang="en-US" dirty="0" smtClean="0">
              <a:solidFill>
                <a:srgbClr val="8B0000"/>
              </a:solidFill>
              <a:latin typeface="Washington Text" panose="02000505020000020003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63" y="2005428"/>
            <a:ext cx="2333625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7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What is RPG?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Living an epic story together with your friends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The game master writes the scenario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Other players = heroes of the story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Playing by Talking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GM describes the World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Players tell GM what their hero does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Players speaks  hero; GM speaks  other characters</a:t>
            </a:r>
            <a:endParaRPr lang="en-US" dirty="0">
              <a:solidFill>
                <a:srgbClr val="8B0000"/>
              </a:solidFill>
              <a:latin typeface="Washington Text" panose="02000505020000020003" pitchFamily="2" charset="0"/>
            </a:endParaRPr>
          </a:p>
        </p:txBody>
      </p:sp>
      <p:sp>
        <p:nvSpPr>
          <p:cNvPr id="4" name="Flèche à angle droit 3"/>
          <p:cNvSpPr/>
          <p:nvPr/>
        </p:nvSpPr>
        <p:spPr>
          <a:xfrm rot="5400000">
            <a:off x="2087725" y="3176973"/>
            <a:ext cx="360038" cy="720080"/>
          </a:xfrm>
          <a:prstGeom prst="bentUpArrow">
            <a:avLst>
              <a:gd name="adj1" fmla="val 15380"/>
              <a:gd name="adj2" fmla="val 18987"/>
              <a:gd name="adj3" fmla="val 25000"/>
            </a:avLst>
          </a:prstGeom>
          <a:solidFill>
            <a:srgbClr val="8B0000"/>
          </a:solidFill>
          <a:ln>
            <a:solidFill>
              <a:srgbClr val="8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3347864" y="5229200"/>
            <a:ext cx="288032" cy="0"/>
          </a:xfrm>
          <a:prstGeom prst="straightConnector1">
            <a:avLst/>
          </a:prstGeom>
          <a:ln w="28575">
            <a:solidFill>
              <a:srgbClr val="8B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6588224" y="5229200"/>
            <a:ext cx="288032" cy="0"/>
          </a:xfrm>
          <a:prstGeom prst="straightConnector1">
            <a:avLst/>
          </a:prstGeom>
          <a:ln w="28575">
            <a:solidFill>
              <a:srgbClr val="8B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4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Demonstration!</a:t>
            </a:r>
            <a:endParaRPr lang="en-US" dirty="0">
              <a:solidFill>
                <a:srgbClr val="8B0000"/>
              </a:solidFill>
              <a:latin typeface="MiddleSaxonyText" panose="000004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771038"/>
            <a:ext cx="3202469" cy="320246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1" y="2217077"/>
            <a:ext cx="2743206" cy="23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Dices rule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Heroes  Gods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Rules to decide whether they succeed in actions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Battle rules=heavy     Lose </a:t>
            </a:r>
            <a:r>
              <a:rPr lang="en-US" dirty="0" err="1" smtClean="0">
                <a:solidFill>
                  <a:srgbClr val="8B0000"/>
                </a:solidFill>
                <a:latin typeface="Washington Text" panose="02000505020000020003" pitchFamily="2" charset="0"/>
              </a:rPr>
              <a:t>rythm</a:t>
            </a:r>
            <a:endParaRPr lang="en-US" dirty="0">
              <a:solidFill>
                <a:srgbClr val="8B0000"/>
              </a:solidFill>
              <a:latin typeface="Washington Text" panose="02000505020000020003" pitchFamily="2" charset="0"/>
            </a:endParaRPr>
          </a:p>
        </p:txBody>
      </p:sp>
      <p:sp>
        <p:nvSpPr>
          <p:cNvPr id="9" name="Flèche droite 8"/>
          <p:cNvSpPr/>
          <p:nvPr/>
        </p:nvSpPr>
        <p:spPr>
          <a:xfrm>
            <a:off x="4067944" y="3410776"/>
            <a:ext cx="576064" cy="216024"/>
          </a:xfrm>
          <a:prstGeom prst="rightArrow">
            <a:avLst/>
          </a:prstGeom>
          <a:solidFill>
            <a:srgbClr val="8B0000"/>
          </a:solidFill>
          <a:ln>
            <a:solidFill>
              <a:srgbClr val="8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48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The App Advantage</a:t>
            </a:r>
            <a:endParaRPr lang="en-US" dirty="0">
              <a:solidFill>
                <a:srgbClr val="8B0000"/>
              </a:solidFill>
              <a:latin typeface="MiddleSaxonyText" panose="00000400000000000000" pitchFamily="2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B0000"/>
                </a:solidFill>
                <a:latin typeface="Washington Text" panose="02000505020000020003" pitchFamily="2" charset="0"/>
              </a:rPr>
              <a:t>Warhammer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Need to meet same people several times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Lot of materials (Books, notes, dices)</a:t>
            </a:r>
            <a:endParaRPr lang="en-US" sz="2200" dirty="0">
              <a:solidFill>
                <a:srgbClr val="8B0000"/>
              </a:solidFill>
              <a:latin typeface="Washington Text" panose="02000505020000020003" pitchFamily="2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Complex rules to compute stats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Recalculate stats regularly</a:t>
            </a:r>
            <a:endParaRPr lang="en-US" sz="2200" dirty="0">
              <a:solidFill>
                <a:srgbClr val="8B0000"/>
              </a:solidFill>
              <a:latin typeface="Washington Text" panose="02000505020000020003" pitchFamily="2" charset="0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Our app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Speak with your friends without physical present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Only your phone or tablet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All computing in the app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Easy to change character’s stats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900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Simply Play!</a:t>
            </a:r>
            <a:endParaRPr lang="en-US" sz="3900" dirty="0">
              <a:solidFill>
                <a:srgbClr val="8B0000"/>
              </a:solidFill>
              <a:latin typeface="MiddleSaxonyTex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Business Model</a:t>
            </a:r>
            <a:endParaRPr lang="fr-FR" dirty="0">
              <a:solidFill>
                <a:srgbClr val="8B0000"/>
              </a:solidFill>
              <a:latin typeface="MiddleSaxonyText" panose="000004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Target: Warhammer initiated players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Pricing:  Copyright infringement!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Sell to Games Workshop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Free and free of ads (by players for players)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Distribution Channel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On dedicated sites, </a:t>
            </a:r>
            <a:r>
              <a:rPr lang="en-US" dirty="0" err="1" smtClean="0">
                <a:solidFill>
                  <a:srgbClr val="8B0000"/>
                </a:solidFill>
                <a:latin typeface="Washington Text" panose="02000505020000020003" pitchFamily="2" charset="0"/>
              </a:rPr>
              <a:t>e.g</a:t>
            </a: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 warhammer-forum.com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On google app store</a:t>
            </a:r>
          </a:p>
        </p:txBody>
      </p:sp>
    </p:spTree>
    <p:extLst>
      <p:ext uri="{BB962C8B-B14F-4D97-AF65-F5344CB8AC3E}">
        <p14:creationId xmlns:p14="http://schemas.microsoft.com/office/powerpoint/2010/main" val="6533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8B0000"/>
                </a:solidFill>
                <a:latin typeface="MiddleSaxonyText" panose="00000400000000000000" pitchFamily="2" charset="0"/>
              </a:rPr>
              <a:t>Business </a:t>
            </a:r>
            <a:r>
              <a:rPr lang="fr-FR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Model (</a:t>
            </a:r>
            <a:r>
              <a:rPr lang="fr-FR" dirty="0" err="1" smtClean="0">
                <a:solidFill>
                  <a:srgbClr val="8B0000"/>
                </a:solidFill>
                <a:latin typeface="MiddleSaxonyText" panose="00000400000000000000" pitchFamily="2" charset="0"/>
              </a:rPr>
              <a:t>cont</a:t>
            </a:r>
            <a:r>
              <a:rPr lang="fr-FR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Competitors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Android: utilities (dices, army stats, few computing)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rgbClr val="8B0000"/>
                </a:solidFill>
                <a:latin typeface="Washington Text" panose="02000505020000020003" pitchFamily="2" charset="0"/>
              </a:rPr>
              <a:t>iOs</a:t>
            </a:r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: donjon crawler</a:t>
            </a:r>
            <a:r>
              <a:rPr lang="fr-FR" smtClean="0">
                <a:solidFill>
                  <a:srgbClr val="8B0000"/>
                </a:solidFill>
                <a:latin typeface="Washington Text" panose="02000505020000020003" pitchFamily="2" charset="0"/>
              </a:rPr>
              <a:t>, utilities</a:t>
            </a:r>
            <a:endParaRPr lang="en-US" dirty="0" smtClean="0">
              <a:solidFill>
                <a:srgbClr val="8B0000"/>
              </a:solidFill>
              <a:latin typeface="Washington Text" panose="02000505020000020003" pitchFamily="2" charset="0"/>
            </a:endParaRP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Slogan: Let the Old World enter your Mobile</a:t>
            </a:r>
          </a:p>
          <a:p>
            <a:r>
              <a:rPr lang="en-US" dirty="0" smtClean="0">
                <a:solidFill>
                  <a:srgbClr val="8B0000"/>
                </a:solidFill>
                <a:latin typeface="Washington Text" panose="02000505020000020003" pitchFamily="2" charset="0"/>
              </a:rPr>
              <a:t>Keywords: Warhammer, dice, battle computation, character stats</a:t>
            </a:r>
            <a:endParaRPr lang="fr-FR" dirty="0">
              <a:solidFill>
                <a:srgbClr val="8B0000"/>
              </a:solidFill>
              <a:latin typeface="Washington Text" panose="02000505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6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Architecture: client </a:t>
            </a:r>
            <a:r>
              <a:rPr lang="fr-FR" dirty="0" err="1" smtClean="0">
                <a:solidFill>
                  <a:srgbClr val="8B0000"/>
                </a:solidFill>
                <a:latin typeface="MiddleSaxonyText" panose="00000400000000000000" pitchFamily="2" charset="0"/>
              </a:rPr>
              <a:t>side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21" y="1397543"/>
            <a:ext cx="3087753" cy="4881026"/>
          </a:xfrm>
        </p:spPr>
      </p:pic>
    </p:spTree>
    <p:extLst>
      <p:ext uri="{BB962C8B-B14F-4D97-AF65-F5344CB8AC3E}">
        <p14:creationId xmlns:p14="http://schemas.microsoft.com/office/powerpoint/2010/main" val="184885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Architecture: server </a:t>
            </a:r>
            <a:r>
              <a:rPr lang="fr-FR" dirty="0" err="1" smtClean="0">
                <a:solidFill>
                  <a:srgbClr val="8B0000"/>
                </a:solidFill>
                <a:latin typeface="MiddleSaxonyText" panose="00000400000000000000" pitchFamily="2" charset="0"/>
              </a:rPr>
              <a:t>side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4784"/>
            <a:ext cx="7447684" cy="4608512"/>
          </a:xfrm>
        </p:spPr>
      </p:pic>
    </p:spTree>
    <p:extLst>
      <p:ext uri="{BB962C8B-B14F-4D97-AF65-F5344CB8AC3E}">
        <p14:creationId xmlns:p14="http://schemas.microsoft.com/office/powerpoint/2010/main" val="384868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8B0000"/>
                </a:solidFill>
                <a:latin typeface="MiddleSaxonyText" panose="00000400000000000000" pitchFamily="2" charset="0"/>
              </a:rPr>
              <a:t>Architecture: </a:t>
            </a:r>
            <a:r>
              <a:rPr lang="fr-FR" dirty="0" err="1" smtClean="0">
                <a:solidFill>
                  <a:srgbClr val="8B0000"/>
                </a:solidFill>
                <a:latin typeface="MiddleSaxonyText" panose="00000400000000000000" pitchFamily="2" charset="0"/>
              </a:rPr>
              <a:t>overall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564904"/>
            <a:ext cx="7717871" cy="2304256"/>
          </a:xfrm>
        </p:spPr>
      </p:pic>
    </p:spTree>
    <p:extLst>
      <p:ext uri="{BB962C8B-B14F-4D97-AF65-F5344CB8AC3E}">
        <p14:creationId xmlns:p14="http://schemas.microsoft.com/office/powerpoint/2010/main" val="35869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409</Words>
  <Application>Microsoft Office PowerPoint</Application>
  <PresentationFormat>Affichage à l'écran (4:3)</PresentationFormat>
  <Paragraphs>100</Paragraphs>
  <Slides>20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Présentation PowerPoint</vt:lpstr>
      <vt:lpstr>What is RPG?</vt:lpstr>
      <vt:lpstr>Dices rule</vt:lpstr>
      <vt:lpstr>The App Advantage</vt:lpstr>
      <vt:lpstr>Business Model</vt:lpstr>
      <vt:lpstr>Business Model (cont)</vt:lpstr>
      <vt:lpstr>Architecture: client side</vt:lpstr>
      <vt:lpstr>Architecture: server side</vt:lpstr>
      <vt:lpstr>Architecture: overall</vt:lpstr>
      <vt:lpstr>UI Design</vt:lpstr>
      <vt:lpstr>Présentation PowerPoint</vt:lpstr>
      <vt:lpstr>Présentation PowerPoint</vt:lpstr>
      <vt:lpstr>Use Case</vt:lpstr>
      <vt:lpstr>Methodology</vt:lpstr>
      <vt:lpstr>Management</vt:lpstr>
      <vt:lpstr>Project Advancement</vt:lpstr>
      <vt:lpstr>Project Advancement</vt:lpstr>
      <vt:lpstr>Project Advancement</vt:lpstr>
      <vt:lpstr>References</vt:lpstr>
      <vt:lpstr>Demonstration!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Propriétaire</dc:creator>
  <cp:lastModifiedBy>Propriétaire</cp:lastModifiedBy>
  <cp:revision>53</cp:revision>
  <dcterms:created xsi:type="dcterms:W3CDTF">2013-12-20T09:10:36Z</dcterms:created>
  <dcterms:modified xsi:type="dcterms:W3CDTF">2014-02-12T15:46:03Z</dcterms:modified>
</cp:coreProperties>
</file>